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406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8" r:id="rId18"/>
    <p:sldId id="279" r:id="rId19"/>
    <p:sldId id="272" r:id="rId20"/>
    <p:sldId id="273" r:id="rId21"/>
    <p:sldId id="274" r:id="rId22"/>
    <p:sldId id="275" r:id="rId23"/>
    <p:sldId id="276" r:id="rId24"/>
    <p:sldId id="280" r:id="rId25"/>
    <p:sldId id="281" r:id="rId26"/>
    <p:sldId id="277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BFB55A"/>
    <a:srgbClr val="D3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9"/>
  </p:normalViewPr>
  <p:slideViewPr>
    <p:cSldViewPr snapToGrid="0">
      <p:cViewPr>
        <p:scale>
          <a:sx n="95" d="100"/>
          <a:sy n="95" d="100"/>
        </p:scale>
        <p:origin x="1832" y="1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A1146-520D-1044-8B55-387A887F163E}" type="datetimeFigureOut">
              <a:rPr lang="it-IT" smtClean="0"/>
              <a:t>22/06/24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6233B-7FEE-C240-A45B-9D5D9DF6D8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27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233B-7FEE-C240-A45B-9D5D9DF6D86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15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233B-7FEE-C240-A45B-9D5D9DF6D86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996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233B-7FEE-C240-A45B-9D5D9DF6D86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372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3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0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84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70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1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42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11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6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24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1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54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6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03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55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65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79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7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82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3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1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8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1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6/22/24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rossana/Library/Group%20Containers/UBF8T346G9.ms/WebArchiveCopyPasteTempFiles/com.microsoft.Word/page1image50281088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rossana/Library/Group%20Containers/UBF8T346G9.ms/WebArchiveCopyPasteTempFiles/com.microsoft.Word/page1image5028108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file:////Users/rossana/Library/Group%20Containers/UBF8T346G9.ms/WebArchiveCopyPasteTempFiles/com.microsoft.Word/page1image502810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9ED53F95-8CFB-5857-00C9-FB8396952636}"/>
              </a:ext>
            </a:extLst>
          </p:cNvPr>
          <p:cNvSpPr/>
          <p:nvPr/>
        </p:nvSpPr>
        <p:spPr>
          <a:xfrm rot="1235836">
            <a:off x="-828883" y="4162266"/>
            <a:ext cx="6699238" cy="4342148"/>
          </a:xfrm>
          <a:prstGeom prst="ellipse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23010A-4A55-5968-81E0-257690741E1C}"/>
              </a:ext>
            </a:extLst>
          </p:cNvPr>
          <p:cNvSpPr txBox="1"/>
          <p:nvPr/>
        </p:nvSpPr>
        <p:spPr>
          <a:xfrm>
            <a:off x="568873" y="4948345"/>
            <a:ext cx="4777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2"/>
                </a:solidFill>
                <a:latin typeface="Impact" panose="020B0806030902050204" pitchFamily="34" charset="0"/>
              </a:rPr>
              <a:t>Martina Fabiani</a:t>
            </a:r>
          </a:p>
          <a:p>
            <a:r>
              <a:rPr lang="it-IT" sz="2800" dirty="0">
                <a:solidFill>
                  <a:schemeClr val="bg2"/>
                </a:solidFill>
                <a:latin typeface="Impact" panose="020B0806030902050204" pitchFamily="34" charset="0"/>
              </a:rPr>
              <a:t>Rossana Antonella Sacco</a:t>
            </a:r>
          </a:p>
          <a:p>
            <a:r>
              <a:rPr lang="it-IT" sz="2800" dirty="0">
                <a:solidFill>
                  <a:schemeClr val="bg2"/>
                </a:solidFill>
                <a:latin typeface="Impact" panose="020B0806030902050204" pitchFamily="34" charset="0"/>
              </a:rPr>
              <a:t>Tommaso Falaschi</a:t>
            </a:r>
          </a:p>
        </p:txBody>
      </p:sp>
      <p:pic>
        <p:nvPicPr>
          <p:cNvPr id="1025" name="Immagine 22" descr="page1image50281088">
            <a:extLst>
              <a:ext uri="{FF2B5EF4-FFF2-40B4-BE49-F238E27FC236}">
                <a16:creationId xmlns:a16="http://schemas.microsoft.com/office/drawing/2014/main" id="{0974810B-7917-C02F-B59B-CE5790CE1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31" y="404007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738911-9CA8-CD9F-06B1-8CDCC0F8C7A6}"/>
              </a:ext>
            </a:extLst>
          </p:cNvPr>
          <p:cNvSpPr txBox="1"/>
          <p:nvPr/>
        </p:nvSpPr>
        <p:spPr>
          <a:xfrm>
            <a:off x="1802017" y="2337833"/>
            <a:ext cx="8587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2"/>
                </a:solidFill>
                <a:latin typeface="Impact" panose="020B0806030902050204" pitchFamily="34" charset="0"/>
              </a:rPr>
              <a:t>LETTER FREQUENCY ANALYSIS THROUGH HADOOP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7E1B0CA-BD6F-76E3-4481-F0C88DBBDA5B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22" descr="page1image50281088">
            <a:extLst>
              <a:ext uri="{FF2B5EF4-FFF2-40B4-BE49-F238E27FC236}">
                <a16:creationId xmlns:a16="http://schemas.microsoft.com/office/drawing/2014/main" id="{8CB384A6-B9C4-0FB5-C762-1B437F36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9324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DDA719-2AF8-8D1C-6693-6A9552F00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98" y="2717365"/>
            <a:ext cx="10920003" cy="28270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2A08A4-9F06-AC8A-7075-D9C4C25960B4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6DE355-8FD1-BA20-4888-F23745F7B391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22C8E2-0546-0B22-A3B4-DCA45B046403}"/>
              </a:ext>
            </a:extLst>
          </p:cNvPr>
          <p:cNvSpPr txBox="1"/>
          <p:nvPr/>
        </p:nvSpPr>
        <p:spPr>
          <a:xfrm>
            <a:off x="4831602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553064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3" name="Immagine 2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E96CC8A5-8A4B-C855-B1C1-AC1A189C7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3" y="2727450"/>
            <a:ext cx="11167334" cy="37501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C48F904-785C-CFE0-4FAE-F619C9FC0DF8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CE272E-76C1-A613-A188-6ED33885FB28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2F2A0B-EEB5-AA8B-80B6-74D446B978FB}"/>
              </a:ext>
            </a:extLst>
          </p:cNvPr>
          <p:cNvSpPr txBox="1"/>
          <p:nvPr/>
        </p:nvSpPr>
        <p:spPr>
          <a:xfrm>
            <a:off x="5030766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646151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C6EED5-0702-8555-1B06-8A9E2DE07A7A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521C9E-11F4-3CC9-3C76-B1B32FEA625F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5A137B-2862-7272-3A66-75CBE95FD44F}"/>
              </a:ext>
            </a:extLst>
          </p:cNvPr>
          <p:cNvSpPr txBox="1"/>
          <p:nvPr/>
        </p:nvSpPr>
        <p:spPr>
          <a:xfrm>
            <a:off x="4923487" y="1929777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  <p:pic>
        <p:nvPicPr>
          <p:cNvPr id="12" name="Immagine 11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8EB1E53F-54A5-5F64-9982-EA32D888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2" y="3037430"/>
            <a:ext cx="11456654" cy="32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77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429600" y="893613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D081E911-E8B3-95DC-73A5-13CDF3DB0199}"/>
              </a:ext>
            </a:extLst>
          </p:cNvPr>
          <p:cNvSpPr/>
          <p:nvPr/>
        </p:nvSpPr>
        <p:spPr>
          <a:xfrm>
            <a:off x="529516" y="3659393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2B78CB7A-D9A4-6959-427D-60DBF87013AC}"/>
              </a:ext>
            </a:extLst>
          </p:cNvPr>
          <p:cNvSpPr/>
          <p:nvPr/>
        </p:nvSpPr>
        <p:spPr>
          <a:xfrm>
            <a:off x="4131236" y="3659393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reparazione 11">
            <a:extLst>
              <a:ext uri="{FF2B5EF4-FFF2-40B4-BE49-F238E27FC236}">
                <a16:creationId xmlns:a16="http://schemas.microsoft.com/office/drawing/2014/main" id="{68231C5D-CAF2-2FE0-B94D-E6F2854B99BD}"/>
              </a:ext>
            </a:extLst>
          </p:cNvPr>
          <p:cNvSpPr/>
          <p:nvPr/>
        </p:nvSpPr>
        <p:spPr>
          <a:xfrm>
            <a:off x="7758356" y="3659393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FCC43A-5C9F-688F-AB51-DB81CF3ED0DF}"/>
              </a:ext>
            </a:extLst>
          </p:cNvPr>
          <p:cNvSpPr txBox="1"/>
          <p:nvPr/>
        </p:nvSpPr>
        <p:spPr>
          <a:xfrm>
            <a:off x="830282" y="2982724"/>
            <a:ext cx="30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 DESIGNS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88E681-15A4-8681-6804-15003E6F0FA4}"/>
              </a:ext>
            </a:extLst>
          </p:cNvPr>
          <p:cNvSpPr txBox="1"/>
          <p:nvPr/>
        </p:nvSpPr>
        <p:spPr>
          <a:xfrm>
            <a:off x="4619139" y="2841696"/>
            <a:ext cx="2676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 NUMBER OF REDUCERS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E817C21-8518-FE7E-D6EE-6C88F1EF1E36}"/>
              </a:ext>
            </a:extLst>
          </p:cNvPr>
          <p:cNvSpPr txBox="1"/>
          <p:nvPr/>
        </p:nvSpPr>
        <p:spPr>
          <a:xfrm>
            <a:off x="8302289" y="2877306"/>
            <a:ext cx="2595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 DATA SIZES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5C16D3-AFFC-DE8E-0FC6-A616FCF79A17}"/>
              </a:ext>
            </a:extLst>
          </p:cNvPr>
          <p:cNvSpPr txBox="1"/>
          <p:nvPr/>
        </p:nvSpPr>
        <p:spPr>
          <a:xfrm>
            <a:off x="830281" y="4061011"/>
            <a:ext cx="362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COMBINER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INMAPPING COMBINING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480D030-198A-31E1-E7E1-170C6A4A2FF8}"/>
              </a:ext>
            </a:extLst>
          </p:cNvPr>
          <p:cNvSpPr txBox="1"/>
          <p:nvPr/>
        </p:nvSpPr>
        <p:spPr>
          <a:xfrm>
            <a:off x="4491320" y="4117683"/>
            <a:ext cx="3025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FROM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TO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3 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REDUCERS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8581AD4-1329-BA6B-1BBD-914F56B47FE7}"/>
              </a:ext>
            </a:extLst>
          </p:cNvPr>
          <p:cNvSpPr txBox="1"/>
          <p:nvPr/>
        </p:nvSpPr>
        <p:spPr>
          <a:xfrm>
            <a:off x="8924519" y="3963794"/>
            <a:ext cx="3025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2.09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KB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2.14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MB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2.15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GB</a:t>
            </a:r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CA544F93-4B75-DA4D-7C0D-979F39FE9D3E}"/>
              </a:ext>
            </a:extLst>
          </p:cNvPr>
          <p:cNvSpPr/>
          <p:nvPr/>
        </p:nvSpPr>
        <p:spPr>
          <a:xfrm>
            <a:off x="670188" y="5225494"/>
            <a:ext cx="1065350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25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429600" y="893613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D081E911-E8B3-95DC-73A5-13CDF3DB0199}"/>
              </a:ext>
            </a:extLst>
          </p:cNvPr>
          <p:cNvSpPr/>
          <p:nvPr/>
        </p:nvSpPr>
        <p:spPr>
          <a:xfrm>
            <a:off x="918436" y="3677163"/>
            <a:ext cx="1769931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2B78CB7A-D9A4-6959-427D-60DBF87013AC}"/>
              </a:ext>
            </a:extLst>
          </p:cNvPr>
          <p:cNvSpPr/>
          <p:nvPr/>
        </p:nvSpPr>
        <p:spPr>
          <a:xfrm>
            <a:off x="2688367" y="3673375"/>
            <a:ext cx="1769931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88E681-15A4-8681-6804-15003E6F0FA4}"/>
              </a:ext>
            </a:extLst>
          </p:cNvPr>
          <p:cNvSpPr txBox="1"/>
          <p:nvPr/>
        </p:nvSpPr>
        <p:spPr>
          <a:xfrm>
            <a:off x="4075956" y="2967335"/>
            <a:ext cx="362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PARAMETER CONSIDERED</a:t>
            </a:r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CA544F93-4B75-DA4D-7C0D-979F39FE9D3E}"/>
              </a:ext>
            </a:extLst>
          </p:cNvPr>
          <p:cNvSpPr/>
          <p:nvPr/>
        </p:nvSpPr>
        <p:spPr>
          <a:xfrm>
            <a:off x="677361" y="5542568"/>
            <a:ext cx="1065350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Preparazione 2">
            <a:extLst>
              <a:ext uri="{FF2B5EF4-FFF2-40B4-BE49-F238E27FC236}">
                <a16:creationId xmlns:a16="http://schemas.microsoft.com/office/drawing/2014/main" id="{1F98B7C2-A59A-7F9B-7947-48F2B762C66E}"/>
              </a:ext>
            </a:extLst>
          </p:cNvPr>
          <p:cNvSpPr/>
          <p:nvPr/>
        </p:nvSpPr>
        <p:spPr>
          <a:xfrm>
            <a:off x="4458299" y="3673375"/>
            <a:ext cx="1708374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Preparazione 3">
            <a:extLst>
              <a:ext uri="{FF2B5EF4-FFF2-40B4-BE49-F238E27FC236}">
                <a16:creationId xmlns:a16="http://schemas.microsoft.com/office/drawing/2014/main" id="{876B2737-93A8-49F0-C9CF-8D166DF4F4AE}"/>
              </a:ext>
            </a:extLst>
          </p:cNvPr>
          <p:cNvSpPr/>
          <p:nvPr/>
        </p:nvSpPr>
        <p:spPr>
          <a:xfrm>
            <a:off x="6188488" y="3673375"/>
            <a:ext cx="1708373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reparazione 5">
            <a:extLst>
              <a:ext uri="{FF2B5EF4-FFF2-40B4-BE49-F238E27FC236}">
                <a16:creationId xmlns:a16="http://schemas.microsoft.com/office/drawing/2014/main" id="{C6361128-3BB8-ABD7-96D0-FE0B7A1E09C5}"/>
              </a:ext>
            </a:extLst>
          </p:cNvPr>
          <p:cNvSpPr/>
          <p:nvPr/>
        </p:nvSpPr>
        <p:spPr>
          <a:xfrm>
            <a:off x="7874753" y="3673375"/>
            <a:ext cx="1708374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66201DB-6488-5227-39E2-CC70D3C20EE2}"/>
              </a:ext>
            </a:extLst>
          </p:cNvPr>
          <p:cNvSpPr/>
          <p:nvPr/>
        </p:nvSpPr>
        <p:spPr>
          <a:xfrm>
            <a:off x="9583126" y="3677937"/>
            <a:ext cx="1708374" cy="92532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5FCA08-742E-445A-0A11-A39803741E60}"/>
              </a:ext>
            </a:extLst>
          </p:cNvPr>
          <p:cNvSpPr txBox="1"/>
          <p:nvPr/>
        </p:nvSpPr>
        <p:spPr>
          <a:xfrm>
            <a:off x="1015183" y="4032974"/>
            <a:ext cx="160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Total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by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all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MAP tasks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76072FB-5644-2BF2-798C-88798BDD695E}"/>
              </a:ext>
            </a:extLst>
          </p:cNvPr>
          <p:cNvSpPr txBox="1"/>
          <p:nvPr/>
        </p:nvSpPr>
        <p:spPr>
          <a:xfrm>
            <a:off x="2804767" y="4001608"/>
            <a:ext cx="1609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Total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by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all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REDUCE tasks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2948E0-732D-E43D-8D31-164A286558DE}"/>
              </a:ext>
            </a:extLst>
          </p:cNvPr>
          <p:cNvSpPr txBox="1"/>
          <p:nvPr/>
        </p:nvSpPr>
        <p:spPr>
          <a:xfrm>
            <a:off x="4525168" y="4048335"/>
            <a:ext cx="1609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CPU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endParaRPr lang="it-IT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51C917-BC9C-8A81-D912-1EA97F77F063}"/>
              </a:ext>
            </a:extLst>
          </p:cNvPr>
          <p:cNvSpPr txBox="1"/>
          <p:nvPr/>
        </p:nvSpPr>
        <p:spPr>
          <a:xfrm>
            <a:off x="6216584" y="3983428"/>
            <a:ext cx="1609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Garbage Collection (GC)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elapsed</a:t>
            </a:r>
            <a:endParaRPr lang="it-IT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24CD292-D361-B1BB-349A-CF44834A6F1D}"/>
              </a:ext>
            </a:extLst>
          </p:cNvPr>
          <p:cNvSpPr txBox="1"/>
          <p:nvPr/>
        </p:nvSpPr>
        <p:spPr>
          <a:xfrm>
            <a:off x="7919278" y="4015637"/>
            <a:ext cx="160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Reduce shuffle bytes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EA9C02F-CDEA-5390-C5EB-CF53B7D294DC}"/>
              </a:ext>
            </a:extLst>
          </p:cNvPr>
          <p:cNvSpPr txBox="1"/>
          <p:nvPr/>
        </p:nvSpPr>
        <p:spPr>
          <a:xfrm>
            <a:off x="9605542" y="3986527"/>
            <a:ext cx="1609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Physical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memory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 (bytes) snapshot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4BBA59B-BBFB-4307-CF8F-B6F94106F766}"/>
              </a:ext>
            </a:extLst>
          </p:cNvPr>
          <p:cNvSpPr txBox="1"/>
          <p:nvPr/>
        </p:nvSpPr>
        <p:spPr>
          <a:xfrm>
            <a:off x="5684223" y="5792821"/>
            <a:ext cx="100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ms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32" name="Connettore 1 31">
            <a:extLst>
              <a:ext uri="{FF2B5EF4-FFF2-40B4-BE49-F238E27FC236}">
                <a16:creationId xmlns:a16="http://schemas.microsoft.com/office/drawing/2014/main" id="{ADA50D97-F28D-F607-B583-3E498A924F33}"/>
              </a:ext>
            </a:extLst>
          </p:cNvPr>
          <p:cNvCxnSpPr>
            <a:cxnSpLocks/>
          </p:cNvCxnSpPr>
          <p:nvPr/>
        </p:nvCxnSpPr>
        <p:spPr>
          <a:xfrm>
            <a:off x="2697708" y="4042872"/>
            <a:ext cx="0" cy="124976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id="{F79F9BEB-21A5-A2C9-AA05-2301F1066158}"/>
              </a:ext>
            </a:extLst>
          </p:cNvPr>
          <p:cNvCxnSpPr>
            <a:cxnSpLocks/>
          </p:cNvCxnSpPr>
          <p:nvPr/>
        </p:nvCxnSpPr>
        <p:spPr>
          <a:xfrm>
            <a:off x="4458298" y="4042872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>
            <a:extLst>
              <a:ext uri="{FF2B5EF4-FFF2-40B4-BE49-F238E27FC236}">
                <a16:creationId xmlns:a16="http://schemas.microsoft.com/office/drawing/2014/main" id="{28734529-0602-EEC5-2378-5EB7B1C48FAF}"/>
              </a:ext>
            </a:extLst>
          </p:cNvPr>
          <p:cNvCxnSpPr>
            <a:cxnSpLocks/>
          </p:cNvCxnSpPr>
          <p:nvPr/>
        </p:nvCxnSpPr>
        <p:spPr>
          <a:xfrm>
            <a:off x="6146055" y="3986627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EBC2993C-882F-DE92-C5E1-E37498CCAE63}"/>
              </a:ext>
            </a:extLst>
          </p:cNvPr>
          <p:cNvCxnSpPr>
            <a:cxnSpLocks/>
          </p:cNvCxnSpPr>
          <p:nvPr/>
        </p:nvCxnSpPr>
        <p:spPr>
          <a:xfrm>
            <a:off x="7896861" y="4028637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106C2389-FA4F-7EF6-749A-81AD8F66058F}"/>
              </a:ext>
            </a:extLst>
          </p:cNvPr>
          <p:cNvCxnSpPr>
            <a:cxnSpLocks/>
          </p:cNvCxnSpPr>
          <p:nvPr/>
        </p:nvCxnSpPr>
        <p:spPr>
          <a:xfrm>
            <a:off x="9583126" y="4014402"/>
            <a:ext cx="0" cy="1278230"/>
          </a:xfrm>
          <a:prstGeom prst="line">
            <a:avLst/>
          </a:prstGeom>
          <a:ln>
            <a:solidFill>
              <a:schemeClr val="accent4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575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714700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14" name="Immagine 1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2A2B059E-52EF-8AB4-BF86-CF2906E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7" y="2232211"/>
            <a:ext cx="3926962" cy="3693133"/>
          </a:xfrm>
          <a:prstGeom prst="rect">
            <a:avLst/>
          </a:prstGeom>
        </p:spPr>
      </p:pic>
      <p:pic>
        <p:nvPicPr>
          <p:cNvPr id="18" name="Immagine 1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6CD4CB8-1980-B9E9-4CB1-81C17C5C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860" y="2232211"/>
            <a:ext cx="3978264" cy="3693133"/>
          </a:xfrm>
          <a:prstGeom prst="rect">
            <a:avLst/>
          </a:prstGeom>
        </p:spPr>
      </p:pic>
      <p:pic>
        <p:nvPicPr>
          <p:cNvPr id="28" name="Immagine 2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4B32C3E4-E4AA-9763-0100-DF10A8B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889" y="2232212"/>
            <a:ext cx="4016971" cy="3693133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CFB7F05-5D62-6888-3D44-DFACCC91988E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4C593DE-7A38-73D7-93CF-FA292A8DA1D4}"/>
              </a:ext>
            </a:extLst>
          </p:cNvPr>
          <p:cNvSpPr txBox="1"/>
          <p:nvPr/>
        </p:nvSpPr>
        <p:spPr>
          <a:xfrm>
            <a:off x="3429600" y="1398346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261973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714700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2B059E-52EF-8AB4-BF86-CF2906E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8111" y="2232211"/>
            <a:ext cx="3978089" cy="369313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6CD4CB8-1980-B9E9-4CB1-81C17C5C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51898" y="2232211"/>
            <a:ext cx="3835481" cy="369313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B32C3E4-E4AA-9763-0100-DF10A8B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46200" y="2232212"/>
            <a:ext cx="3835481" cy="369313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2E9A906-1EC1-AD83-0384-DAC007556864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CB23AB-B8BA-F900-FF39-42AFE5397793}"/>
              </a:ext>
            </a:extLst>
          </p:cNvPr>
          <p:cNvSpPr txBox="1"/>
          <p:nvPr/>
        </p:nvSpPr>
        <p:spPr>
          <a:xfrm>
            <a:off x="3429600" y="1398346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962420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714700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A2B059E-52EF-8AB4-BF86-CF2906E0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1984" y="2163259"/>
            <a:ext cx="3959901" cy="369313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6CD4CB8-1980-B9E9-4CB1-81C17C5C07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34307" y="2163259"/>
            <a:ext cx="3892422" cy="369313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B32C3E4-E4AA-9763-0100-DF10A8BF0A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41885" y="2163260"/>
            <a:ext cx="3892422" cy="369313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FB8679-6482-253D-B254-7B181FAB6AB2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E2197C-0F57-C7CD-12A2-E0F5F9706E6F}"/>
              </a:ext>
            </a:extLst>
          </p:cNvPr>
          <p:cNvSpPr txBox="1"/>
          <p:nvPr/>
        </p:nvSpPr>
        <p:spPr>
          <a:xfrm>
            <a:off x="3429600" y="1398346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629854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D081E911-E8B3-95DC-73A5-13CDF3DB0199}"/>
              </a:ext>
            </a:extLst>
          </p:cNvPr>
          <p:cNvSpPr/>
          <p:nvPr/>
        </p:nvSpPr>
        <p:spPr>
          <a:xfrm>
            <a:off x="1203664" y="3619344"/>
            <a:ext cx="489233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reparazione 10">
            <a:extLst>
              <a:ext uri="{FF2B5EF4-FFF2-40B4-BE49-F238E27FC236}">
                <a16:creationId xmlns:a16="http://schemas.microsoft.com/office/drawing/2014/main" id="{2B78CB7A-D9A4-6959-427D-60DBF87013AC}"/>
              </a:ext>
            </a:extLst>
          </p:cNvPr>
          <p:cNvSpPr/>
          <p:nvPr/>
        </p:nvSpPr>
        <p:spPr>
          <a:xfrm>
            <a:off x="6096000" y="3619344"/>
            <a:ext cx="489233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FCC43A-5C9F-688F-AB51-DB81CF3ED0DF}"/>
              </a:ext>
            </a:extLst>
          </p:cNvPr>
          <p:cNvSpPr txBox="1"/>
          <p:nvPr/>
        </p:nvSpPr>
        <p:spPr>
          <a:xfrm>
            <a:off x="2261646" y="2879817"/>
            <a:ext cx="302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BEST DESIGNS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88E681-15A4-8681-6804-15003E6F0FA4}"/>
              </a:ext>
            </a:extLst>
          </p:cNvPr>
          <p:cNvSpPr txBox="1"/>
          <p:nvPr/>
        </p:nvSpPr>
        <p:spPr>
          <a:xfrm>
            <a:off x="6467653" y="2939199"/>
            <a:ext cx="4520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NUMBER OF REDUCERS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5C16D3-AFFC-DE8E-0FC6-A616FCF79A17}"/>
              </a:ext>
            </a:extLst>
          </p:cNvPr>
          <p:cNvSpPr txBox="1"/>
          <p:nvPr/>
        </p:nvSpPr>
        <p:spPr>
          <a:xfrm>
            <a:off x="1530463" y="3901416"/>
            <a:ext cx="4487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4">
                    <a:lumMod val="50000"/>
                  </a:schemeClr>
                </a:solidFill>
              </a:rPr>
              <a:t>COMBINER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better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with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little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size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4">
                    <a:lumMod val="50000"/>
                  </a:schemeClr>
                </a:solidFill>
              </a:rPr>
              <a:t>INMAPPING COMBINING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is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4">
                    <a:lumMod val="50000"/>
                  </a:schemeClr>
                </a:solidFill>
              </a:rPr>
              <a:t>better</a:t>
            </a:r>
            <a:r>
              <a:rPr lang="it-IT" sz="2400" dirty="0">
                <a:solidFill>
                  <a:schemeClr val="accent4">
                    <a:lumMod val="50000"/>
                  </a:schemeClr>
                </a:solidFill>
              </a:rPr>
              <a:t> with large size input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480D030-198A-31E1-E7E1-170C6A4A2FF8}"/>
              </a:ext>
            </a:extLst>
          </p:cNvPr>
          <p:cNvSpPr txBox="1"/>
          <p:nvPr/>
        </p:nvSpPr>
        <p:spPr>
          <a:xfrm>
            <a:off x="7029374" y="4378303"/>
            <a:ext cx="302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4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CA544F93-4B75-DA4D-7C0D-979F39FE9D3E}"/>
              </a:ext>
            </a:extLst>
          </p:cNvPr>
          <p:cNvSpPr/>
          <p:nvPr/>
        </p:nvSpPr>
        <p:spPr>
          <a:xfrm>
            <a:off x="677361" y="5677038"/>
            <a:ext cx="10653506" cy="963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46B63B7-2BD8-5D47-1E56-0F0FAB29C777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96A7FA-ED37-CE18-816C-91D278E72656}"/>
              </a:ext>
            </a:extLst>
          </p:cNvPr>
          <p:cNvSpPr txBox="1"/>
          <p:nvPr/>
        </p:nvSpPr>
        <p:spPr>
          <a:xfrm>
            <a:off x="3429600" y="1355843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01179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412CEA05-2338-767A-9EAD-779676770D86}"/>
              </a:ext>
            </a:extLst>
          </p:cNvPr>
          <p:cNvSpPr/>
          <p:nvPr/>
        </p:nvSpPr>
        <p:spPr>
          <a:xfrm rot="5400000">
            <a:off x="-2617115" y="4132712"/>
            <a:ext cx="8152394" cy="3941035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4">
                  <a:lumMod val="50000"/>
                </a:schemeClr>
              </a:gs>
              <a:gs pos="71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7975002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AD7BEC-1E6B-6506-BAE6-4C26448BACC1}"/>
              </a:ext>
            </a:extLst>
          </p:cNvPr>
          <p:cNvSpPr txBox="1"/>
          <p:nvPr/>
        </p:nvSpPr>
        <p:spPr>
          <a:xfrm>
            <a:off x="3429600" y="64795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PERFORMANCE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75551D-BD85-1D01-0D6F-3EF7C8E84C38}"/>
              </a:ext>
            </a:extLst>
          </p:cNvPr>
          <p:cNvSpPr txBox="1"/>
          <p:nvPr/>
        </p:nvSpPr>
        <p:spPr>
          <a:xfrm>
            <a:off x="3429600" y="1355843"/>
            <a:ext cx="514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HADOOP VS PYTHON</a:t>
            </a:r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84E6327-4395-9B51-F5B2-B0CB993D5931}"/>
              </a:ext>
            </a:extLst>
          </p:cNvPr>
          <p:cNvSpPr/>
          <p:nvPr/>
        </p:nvSpPr>
        <p:spPr>
          <a:xfrm>
            <a:off x="544458" y="3435244"/>
            <a:ext cx="2212190" cy="81917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C52FE5-6D8C-DC93-3D08-D7FBC12D8206}"/>
              </a:ext>
            </a:extLst>
          </p:cNvPr>
          <p:cNvSpPr txBox="1"/>
          <p:nvPr/>
        </p:nvSpPr>
        <p:spPr>
          <a:xfrm>
            <a:off x="625737" y="2694508"/>
            <a:ext cx="2130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PYTHON LOCAL EXECUTION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B3334C-FA45-4C29-B448-86B95F7A7FAE}"/>
              </a:ext>
            </a:extLst>
          </p:cNvPr>
          <p:cNvSpPr txBox="1"/>
          <p:nvPr/>
        </p:nvSpPr>
        <p:spPr>
          <a:xfrm>
            <a:off x="625737" y="3678526"/>
            <a:ext cx="21309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To do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this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comparison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we’ve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used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same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input files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before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, and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used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b="1" dirty="0">
                <a:solidFill>
                  <a:schemeClr val="accent4">
                    <a:lumMod val="50000"/>
                  </a:schemeClr>
                </a:solidFill>
              </a:rPr>
              <a:t>CPU time </a:t>
            </a:r>
            <a:r>
              <a:rPr lang="it-IT" sz="2000" b="1" dirty="0" err="1">
                <a:solidFill>
                  <a:schemeClr val="accent4">
                    <a:lumMod val="50000"/>
                  </a:schemeClr>
                </a:solidFill>
              </a:rPr>
              <a:t>spent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</a:rPr>
              <a:t> the benchmark.</a:t>
            </a:r>
          </a:p>
        </p:txBody>
      </p:sp>
      <p:pic>
        <p:nvPicPr>
          <p:cNvPr id="26" name="Immagine 2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F5973306-BAB9-1FBA-70FB-901F6631C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576" y="2081633"/>
            <a:ext cx="7333718" cy="48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3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AF9BF-DA38-EDDF-B8CE-1EADEE5A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838200"/>
            <a:ext cx="8761413" cy="72848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Impact" panose="020B0806030902050204" pitchFamily="34" charset="0"/>
              </a:rPr>
              <a:t>LETTER FREQUENCY ANALYSIS THROUGH HADOOP</a:t>
            </a:r>
          </a:p>
        </p:txBody>
      </p:sp>
      <p:sp>
        <p:nvSpPr>
          <p:cNvPr id="8" name="Preparazione 7">
            <a:extLst>
              <a:ext uri="{FF2B5EF4-FFF2-40B4-BE49-F238E27FC236}">
                <a16:creationId xmlns:a16="http://schemas.microsoft.com/office/drawing/2014/main" id="{0193306B-BAF0-A030-2306-7F211E2E464C}"/>
              </a:ext>
            </a:extLst>
          </p:cNvPr>
          <p:cNvSpPr/>
          <p:nvPr/>
        </p:nvSpPr>
        <p:spPr>
          <a:xfrm>
            <a:off x="690880" y="3215640"/>
            <a:ext cx="3627120" cy="10160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reparazione 8">
            <a:extLst>
              <a:ext uri="{FF2B5EF4-FFF2-40B4-BE49-F238E27FC236}">
                <a16:creationId xmlns:a16="http://schemas.microsoft.com/office/drawing/2014/main" id="{3221D28F-F4DF-EDF8-B9F1-21253F0E1C9A}"/>
              </a:ext>
            </a:extLst>
          </p:cNvPr>
          <p:cNvSpPr/>
          <p:nvPr/>
        </p:nvSpPr>
        <p:spPr>
          <a:xfrm>
            <a:off x="4292600" y="3215640"/>
            <a:ext cx="3627120" cy="10160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reparazione 9">
            <a:extLst>
              <a:ext uri="{FF2B5EF4-FFF2-40B4-BE49-F238E27FC236}">
                <a16:creationId xmlns:a16="http://schemas.microsoft.com/office/drawing/2014/main" id="{6021A6B9-3413-A8FA-B5E1-37E7A0C75DE4}"/>
              </a:ext>
            </a:extLst>
          </p:cNvPr>
          <p:cNvSpPr/>
          <p:nvPr/>
        </p:nvSpPr>
        <p:spPr>
          <a:xfrm>
            <a:off x="7919720" y="3215640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7845CB-4DEF-2F66-744C-C7DF4D6CE653}"/>
              </a:ext>
            </a:extLst>
          </p:cNvPr>
          <p:cNvSpPr txBox="1"/>
          <p:nvPr/>
        </p:nvSpPr>
        <p:spPr>
          <a:xfrm>
            <a:off x="1005840" y="3632452"/>
            <a:ext cx="2976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  <a:p>
            <a:pPr algn="ctr"/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Two </a:t>
            </a: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different</a:t>
            </a:r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hadoop</a:t>
            </a:r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design patterns: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  <a:endParaRPr lang="it-IT" sz="20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</a:t>
            </a:r>
            <a:r>
              <a:rPr lang="it-IT" sz="2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Combining</a:t>
            </a:r>
            <a:endParaRPr lang="it-IT" sz="20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33AD77-BB82-C8E3-B887-8BF3D9DC3AA9}"/>
              </a:ext>
            </a:extLst>
          </p:cNvPr>
          <p:cNvSpPr txBox="1"/>
          <p:nvPr/>
        </p:nvSpPr>
        <p:spPr>
          <a:xfrm>
            <a:off x="4510143" y="3617064"/>
            <a:ext cx="2976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PERFOMANCE ANALYSIS</a:t>
            </a:r>
          </a:p>
          <a:p>
            <a:pPr algn="ctr"/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MapReduce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alghoritm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execudes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with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different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configuration</a:t>
            </a:r>
            <a:r>
              <a:rPr lang="it-IT" sz="2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CFCE87-1C94-3B97-750B-5F0ED8B36042}"/>
              </a:ext>
            </a:extLst>
          </p:cNvPr>
          <p:cNvSpPr txBox="1"/>
          <p:nvPr/>
        </p:nvSpPr>
        <p:spPr>
          <a:xfrm>
            <a:off x="8244840" y="3649464"/>
            <a:ext cx="29768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  <a:latin typeface="Impact" panose="020B0806030902050204" pitchFamily="34" charset="0"/>
              </a:rPr>
              <a:t>STATISTIC ANALYSIS</a:t>
            </a:r>
          </a:p>
          <a:p>
            <a:pPr algn="ctr"/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Analysis of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letter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 frequency in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diffent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leanguages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,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similarites</a:t>
            </a:r>
            <a:r>
              <a:rPr lang="it-IT" sz="2000" dirty="0">
                <a:solidFill>
                  <a:schemeClr val="accent1"/>
                </a:solidFill>
                <a:latin typeface="Impact" panose="020B0806030902050204" pitchFamily="34" charset="0"/>
              </a:rPr>
              <a:t> and </a:t>
            </a:r>
            <a:r>
              <a:rPr lang="it-IT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differences</a:t>
            </a:r>
            <a:endParaRPr lang="it-IT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049D738-917A-5E02-A04B-5737F7F84716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2" descr="page1image50281088">
            <a:extLst>
              <a:ext uri="{FF2B5EF4-FFF2-40B4-BE49-F238E27FC236}">
                <a16:creationId xmlns:a16="http://schemas.microsoft.com/office/drawing/2014/main" id="{7889BEEF-DBB6-5A32-44CD-76E667498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933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943129" y="899311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4" name="Preparazione 3">
            <a:extLst>
              <a:ext uri="{FF2B5EF4-FFF2-40B4-BE49-F238E27FC236}">
                <a16:creationId xmlns:a16="http://schemas.microsoft.com/office/drawing/2014/main" id="{43CB3FFA-FDDA-AEBA-E3A4-39F8AECA4203}"/>
              </a:ext>
            </a:extLst>
          </p:cNvPr>
          <p:cNvSpPr/>
          <p:nvPr/>
        </p:nvSpPr>
        <p:spPr>
          <a:xfrm>
            <a:off x="52951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reparazione 5">
            <a:extLst>
              <a:ext uri="{FF2B5EF4-FFF2-40B4-BE49-F238E27FC236}">
                <a16:creationId xmlns:a16="http://schemas.microsoft.com/office/drawing/2014/main" id="{36FDE44D-FFDB-5876-065B-2CDA345B2629}"/>
              </a:ext>
            </a:extLst>
          </p:cNvPr>
          <p:cNvSpPr/>
          <p:nvPr/>
        </p:nvSpPr>
        <p:spPr>
          <a:xfrm>
            <a:off x="413123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2C9A392-870E-626B-2F3E-477AC5085735}"/>
              </a:ext>
            </a:extLst>
          </p:cNvPr>
          <p:cNvSpPr/>
          <p:nvPr/>
        </p:nvSpPr>
        <p:spPr>
          <a:xfrm>
            <a:off x="775835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E5D5E9-35EC-DA77-3C0E-E74D0FF01A90}"/>
              </a:ext>
            </a:extLst>
          </p:cNvPr>
          <p:cNvSpPr txBox="1"/>
          <p:nvPr/>
        </p:nvSpPr>
        <p:spPr>
          <a:xfrm>
            <a:off x="1105647" y="3031194"/>
            <a:ext cx="302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/>
                </a:solidFill>
                <a:latin typeface="Impact" panose="020B0806030902050204" pitchFamily="34" charset="0"/>
              </a:rPr>
              <a:t>INPUT FILE.TXT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889D8C-D522-4EA9-B5C1-5C8F1A79CE0C}"/>
              </a:ext>
            </a:extLst>
          </p:cNvPr>
          <p:cNvSpPr txBox="1"/>
          <p:nvPr/>
        </p:nvSpPr>
        <p:spPr>
          <a:xfrm>
            <a:off x="4606439" y="3061971"/>
            <a:ext cx="2676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/>
                </a:solidFill>
                <a:latin typeface="Impact" panose="020B0806030902050204" pitchFamily="34" charset="0"/>
              </a:rPr>
              <a:t>ALGHORITM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B64DD7A-3164-363B-6FC8-F246BA12FA63}"/>
              </a:ext>
            </a:extLst>
          </p:cNvPr>
          <p:cNvSpPr txBox="1"/>
          <p:nvPr/>
        </p:nvSpPr>
        <p:spPr>
          <a:xfrm>
            <a:off x="7891818" y="2632975"/>
            <a:ext cx="3360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accent1"/>
                </a:solidFill>
                <a:latin typeface="Impact" panose="020B0806030902050204" pitchFamily="34" charset="0"/>
              </a:rPr>
              <a:t>NUMBER OF REDUCER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F87C344-8CFE-F3AF-C782-1F28AF0DF6CF}"/>
              </a:ext>
            </a:extLst>
          </p:cNvPr>
          <p:cNvSpPr txBox="1"/>
          <p:nvPr/>
        </p:nvSpPr>
        <p:spPr>
          <a:xfrm>
            <a:off x="504116" y="4198748"/>
            <a:ext cx="362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PINOCCHIO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43F8D4-B7DB-13B6-49EB-CB2F807AB7FD}"/>
              </a:ext>
            </a:extLst>
          </p:cNvPr>
          <p:cNvSpPr txBox="1"/>
          <p:nvPr/>
        </p:nvSpPr>
        <p:spPr>
          <a:xfrm>
            <a:off x="4432001" y="4188806"/>
            <a:ext cx="30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COMBINER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5094338-4CFD-6109-9E7C-F7916C333F91}"/>
              </a:ext>
            </a:extLst>
          </p:cNvPr>
          <p:cNvSpPr txBox="1"/>
          <p:nvPr/>
        </p:nvSpPr>
        <p:spPr>
          <a:xfrm>
            <a:off x="8199423" y="4183930"/>
            <a:ext cx="30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8" name="Preparazione 27">
            <a:extLst>
              <a:ext uri="{FF2B5EF4-FFF2-40B4-BE49-F238E27FC236}">
                <a16:creationId xmlns:a16="http://schemas.microsoft.com/office/drawing/2014/main" id="{BD96586C-CEFE-FCAC-0E08-6A1A4C9E182C}"/>
              </a:ext>
            </a:extLst>
          </p:cNvPr>
          <p:cNvSpPr/>
          <p:nvPr/>
        </p:nvSpPr>
        <p:spPr>
          <a:xfrm>
            <a:off x="670188" y="5225494"/>
            <a:ext cx="10653506" cy="963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D6894A6-4082-3C9C-4F64-940E023D2081}"/>
              </a:ext>
            </a:extLst>
          </p:cNvPr>
          <p:cNvSpPr txBox="1"/>
          <p:nvPr/>
        </p:nvSpPr>
        <p:spPr>
          <a:xfrm>
            <a:off x="1421952" y="4658260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(250 kb)</a:t>
            </a:r>
          </a:p>
        </p:txBody>
      </p:sp>
    </p:spTree>
    <p:extLst>
      <p:ext uri="{BB962C8B-B14F-4D97-AF65-F5344CB8AC3E}">
        <p14:creationId xmlns:p14="http://schemas.microsoft.com/office/powerpoint/2010/main" val="213739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1547557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943129" y="899311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4" name="Preparazione 3">
            <a:extLst>
              <a:ext uri="{FF2B5EF4-FFF2-40B4-BE49-F238E27FC236}">
                <a16:creationId xmlns:a16="http://schemas.microsoft.com/office/drawing/2014/main" id="{43CB3FFA-FDDA-AEBA-E3A4-39F8AECA4203}"/>
              </a:ext>
            </a:extLst>
          </p:cNvPr>
          <p:cNvSpPr/>
          <p:nvPr/>
        </p:nvSpPr>
        <p:spPr>
          <a:xfrm>
            <a:off x="52951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reparazione 5">
            <a:extLst>
              <a:ext uri="{FF2B5EF4-FFF2-40B4-BE49-F238E27FC236}">
                <a16:creationId xmlns:a16="http://schemas.microsoft.com/office/drawing/2014/main" id="{36FDE44D-FFDB-5876-065B-2CDA345B2629}"/>
              </a:ext>
            </a:extLst>
          </p:cNvPr>
          <p:cNvSpPr/>
          <p:nvPr/>
        </p:nvSpPr>
        <p:spPr>
          <a:xfrm>
            <a:off x="413123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reparazione 12">
            <a:extLst>
              <a:ext uri="{FF2B5EF4-FFF2-40B4-BE49-F238E27FC236}">
                <a16:creationId xmlns:a16="http://schemas.microsoft.com/office/drawing/2014/main" id="{A2C9A392-870E-626B-2F3E-477AC5085735}"/>
              </a:ext>
            </a:extLst>
          </p:cNvPr>
          <p:cNvSpPr/>
          <p:nvPr/>
        </p:nvSpPr>
        <p:spPr>
          <a:xfrm>
            <a:off x="7758356" y="3659393"/>
            <a:ext cx="3627120" cy="10160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889D8C-D522-4EA9-B5C1-5C8F1A79CE0C}"/>
              </a:ext>
            </a:extLst>
          </p:cNvPr>
          <p:cNvSpPr txBox="1"/>
          <p:nvPr/>
        </p:nvSpPr>
        <p:spPr>
          <a:xfrm>
            <a:off x="4131236" y="2236063"/>
            <a:ext cx="3627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DIFFERENT LENGUAGES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F87C344-8CFE-F3AF-C782-1F28AF0DF6CF}"/>
              </a:ext>
            </a:extLst>
          </p:cNvPr>
          <p:cNvSpPr txBox="1"/>
          <p:nvPr/>
        </p:nvSpPr>
        <p:spPr>
          <a:xfrm>
            <a:off x="289560" y="4271571"/>
            <a:ext cx="362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FINNISH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43F8D4-B7DB-13B6-49EB-CB2F807AB7FD}"/>
              </a:ext>
            </a:extLst>
          </p:cNvPr>
          <p:cNvSpPr txBox="1"/>
          <p:nvPr/>
        </p:nvSpPr>
        <p:spPr>
          <a:xfrm>
            <a:off x="5109884" y="4031106"/>
            <a:ext cx="3025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DUTCH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ENGLISH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GERMAN</a:t>
            </a:r>
          </a:p>
        </p:txBody>
      </p:sp>
      <p:sp>
        <p:nvSpPr>
          <p:cNvPr id="28" name="Preparazione 27">
            <a:extLst>
              <a:ext uri="{FF2B5EF4-FFF2-40B4-BE49-F238E27FC236}">
                <a16:creationId xmlns:a16="http://schemas.microsoft.com/office/drawing/2014/main" id="{BD96586C-CEFE-FCAC-0E08-6A1A4C9E182C}"/>
              </a:ext>
            </a:extLst>
          </p:cNvPr>
          <p:cNvSpPr/>
          <p:nvPr/>
        </p:nvSpPr>
        <p:spPr>
          <a:xfrm>
            <a:off x="670188" y="5225494"/>
            <a:ext cx="10653506" cy="963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A70945-6D59-C66E-4935-E5FF2E07B07D}"/>
              </a:ext>
            </a:extLst>
          </p:cNvPr>
          <p:cNvSpPr txBox="1"/>
          <p:nvPr/>
        </p:nvSpPr>
        <p:spPr>
          <a:xfrm>
            <a:off x="1301676" y="313617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FINNO-UGRIC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F000BD-77BB-7B60-82D1-0CBEABEDB60F}"/>
              </a:ext>
            </a:extLst>
          </p:cNvPr>
          <p:cNvSpPr txBox="1"/>
          <p:nvPr/>
        </p:nvSpPr>
        <p:spPr>
          <a:xfrm>
            <a:off x="4916095" y="315450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GERMANIC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B3648A-51B5-035D-DB0B-09D13C7BFBC2}"/>
              </a:ext>
            </a:extLst>
          </p:cNvPr>
          <p:cNvSpPr txBox="1"/>
          <p:nvPr/>
        </p:nvSpPr>
        <p:spPr>
          <a:xfrm>
            <a:off x="8543216" y="313617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Impact" panose="020B0806030902050204" pitchFamily="34" charset="0"/>
              </a:rPr>
              <a:t>ROMANCE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DD0765-ACB6-61F2-A694-1C5CA4E49F3F}"/>
              </a:ext>
            </a:extLst>
          </p:cNvPr>
          <p:cNvSpPr txBox="1"/>
          <p:nvPr/>
        </p:nvSpPr>
        <p:spPr>
          <a:xfrm>
            <a:off x="8761954" y="3828670"/>
            <a:ext cx="3025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ITALIAN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FRENCH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PORTUGUESE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SPANISH</a:t>
            </a:r>
          </a:p>
        </p:txBody>
      </p:sp>
    </p:spTree>
    <p:extLst>
      <p:ext uri="{BB962C8B-B14F-4D97-AF65-F5344CB8AC3E}">
        <p14:creationId xmlns:p14="http://schemas.microsoft.com/office/powerpoint/2010/main" val="4117315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647465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653644" y="58766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DF1DFA-1693-8F24-6CD0-1A3798788372}"/>
              </a:ext>
            </a:extLst>
          </p:cNvPr>
          <p:cNvSpPr txBox="1"/>
          <p:nvPr/>
        </p:nvSpPr>
        <p:spPr>
          <a:xfrm>
            <a:off x="3659023" y="1139730"/>
            <a:ext cx="514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Impact" panose="020B0806030902050204" pitchFamily="34" charset="0"/>
              </a:rPr>
              <a:t>MAIN RESULTS</a:t>
            </a:r>
          </a:p>
        </p:txBody>
      </p:sp>
      <p:pic>
        <p:nvPicPr>
          <p:cNvPr id="18" name="Immagine 17" descr="Immagine che contiene Diagramma, linea, schermata, testo&#10;&#10;Descrizione generata automaticamente">
            <a:extLst>
              <a:ext uri="{FF2B5EF4-FFF2-40B4-BE49-F238E27FC236}">
                <a16:creationId xmlns:a16="http://schemas.microsoft.com/office/drawing/2014/main" id="{7A28A583-B4F4-D4DD-05BD-57DAE0F33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6" y="2111887"/>
            <a:ext cx="5862918" cy="1956994"/>
          </a:xfrm>
          <a:prstGeom prst="rect">
            <a:avLst/>
          </a:prstGeom>
        </p:spPr>
      </p:pic>
      <p:pic>
        <p:nvPicPr>
          <p:cNvPr id="25" name="Immagine 24" descr="Immagine che contiene Diagramma, schermata, testo, linea&#10;&#10;Descrizione generata automaticamente">
            <a:extLst>
              <a:ext uri="{FF2B5EF4-FFF2-40B4-BE49-F238E27FC236}">
                <a16:creationId xmlns:a16="http://schemas.microsoft.com/office/drawing/2014/main" id="{211028BF-3752-331B-CD7D-69D6F11B5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76" y="4068882"/>
            <a:ext cx="5862918" cy="215970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4257C5D-168B-7BF5-6D09-C4EB41CC6F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0" y="2111887"/>
            <a:ext cx="5862917" cy="1956994"/>
          </a:xfrm>
          <a:prstGeom prst="rect">
            <a:avLst/>
          </a:prstGeom>
        </p:spPr>
      </p:pic>
      <p:pic>
        <p:nvPicPr>
          <p:cNvPr id="29" name="Immagine 28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D15EEFF2-D250-B0DC-D1AF-103A37B2F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107" y="4068881"/>
            <a:ext cx="3030600" cy="2159709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47DC85B5-9B12-8D47-DCCE-5399ED61AB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036815" y="4068881"/>
            <a:ext cx="2922102" cy="215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4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647465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653644" y="58766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DF1DFA-1693-8F24-6CD0-1A3798788372}"/>
              </a:ext>
            </a:extLst>
          </p:cNvPr>
          <p:cNvSpPr txBox="1"/>
          <p:nvPr/>
        </p:nvSpPr>
        <p:spPr>
          <a:xfrm>
            <a:off x="3659023" y="1139730"/>
            <a:ext cx="514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Impact" panose="020B0806030902050204" pitchFamily="34" charset="0"/>
              </a:rPr>
              <a:t>MAIN RESULTS</a:t>
            </a:r>
          </a:p>
        </p:txBody>
      </p:sp>
      <p:pic>
        <p:nvPicPr>
          <p:cNvPr id="4" name="Immagine 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53C320A-2747-B595-087F-85952516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69" y="1793110"/>
            <a:ext cx="10162984" cy="49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8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6647465"/>
          </a:xfrm>
          <a:prstGeom prst="roundRect">
            <a:avLst/>
          </a:prstGeom>
          <a:gradFill flip="none" rotWithShape="1">
            <a:gsLst>
              <a:gs pos="20000">
                <a:schemeClr val="accent1"/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2123739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2123740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4247479" y="281356"/>
            <a:ext cx="7975001" cy="198119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7ECFDE-7CD3-19C6-C4C6-CFA50089E799}"/>
              </a:ext>
            </a:extLst>
          </p:cNvPr>
          <p:cNvSpPr txBox="1"/>
          <p:nvPr/>
        </p:nvSpPr>
        <p:spPr>
          <a:xfrm>
            <a:off x="3653644" y="587667"/>
            <a:ext cx="5149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Impact" panose="020B0806030902050204" pitchFamily="34" charset="0"/>
              </a:rPr>
              <a:t>STATISTIC ANALYSIS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DF1DFA-1693-8F24-6CD0-1A3798788372}"/>
              </a:ext>
            </a:extLst>
          </p:cNvPr>
          <p:cNvSpPr txBox="1"/>
          <p:nvPr/>
        </p:nvSpPr>
        <p:spPr>
          <a:xfrm>
            <a:off x="3659023" y="1139730"/>
            <a:ext cx="5149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Impact" panose="020B0806030902050204" pitchFamily="34" charset="0"/>
              </a:rPr>
              <a:t>MAIN RESULTS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3C320A-2747-B595-087F-85952516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5424" y="1793110"/>
            <a:ext cx="10019261" cy="49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12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92A9B-56BB-484E-A885-6FF999C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2D236D-EC3D-4158-9972-C92C36D6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1A34D6-00E0-4160-B42C-C0F61837F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0CCB13-1DEC-47CE-B46A-6F8911527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7698F-BA3C-4B14-8EFD-4BB510CA8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098F9C4-2AE2-4FA4-974F-9C9F4ED35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D6C01FB-DF9D-42FE-9C82-DEF119DB6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B264309-727F-43C4-9E15-AB69155D8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0E404-0173-46F6-9DC4-C960A5778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EEAC863-071F-5A20-0616-81906271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1085549"/>
            <a:ext cx="3656006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THANK YOU!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8AF9B34-8BE8-1E20-5C12-3E8B1B94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2000" dirty="0">
                <a:solidFill>
                  <a:schemeClr val="tx1"/>
                </a:solidFill>
              </a:rPr>
              <a:t>MARTINA FABIANI</a:t>
            </a:r>
          </a:p>
          <a:p>
            <a:pPr>
              <a:buFont typeface="Wingdings 3" charset="2"/>
              <a:buChar char=""/>
            </a:pPr>
            <a:r>
              <a:rPr lang="en-US" sz="2000" dirty="0">
                <a:solidFill>
                  <a:schemeClr val="tx1"/>
                </a:solidFill>
              </a:rPr>
              <a:t>ROSSANA ANTONELLA SACCO</a:t>
            </a:r>
          </a:p>
          <a:p>
            <a:pPr>
              <a:buFont typeface="Wingdings 3" charset="2"/>
              <a:buChar char=""/>
            </a:pPr>
            <a:r>
              <a:rPr lang="en-US" sz="2000" dirty="0">
                <a:solidFill>
                  <a:schemeClr val="tx1"/>
                </a:solidFill>
              </a:rPr>
              <a:t>TOMMASO FALASCHI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532F3F9-F11F-3B01-FD0E-AD6AD3C894C2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22" descr="page1image50281088">
            <a:extLst>
              <a:ext uri="{FF2B5EF4-FFF2-40B4-BE49-F238E27FC236}">
                <a16:creationId xmlns:a16="http://schemas.microsoft.com/office/drawing/2014/main" id="{6D356D95-9781-87BB-A103-855BE194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614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F7FAB1B-301F-DED1-2F31-560B5E634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412" y="1891858"/>
            <a:ext cx="5870742" cy="4680172"/>
          </a:xfrm>
          <a:prstGeom prst="rect">
            <a:avLst/>
          </a:prstGeom>
        </p:spPr>
      </p:pic>
      <p:pic>
        <p:nvPicPr>
          <p:cNvPr id="58" name="Immagine 22" descr="page1image50281088">
            <a:extLst>
              <a:ext uri="{FF2B5EF4-FFF2-40B4-BE49-F238E27FC236}">
                <a16:creationId xmlns:a16="http://schemas.microsoft.com/office/drawing/2014/main" id="{493E9A87-0170-54A3-BE28-D7B63B77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CDC2A1B8-D9B7-3042-28E4-000F2718B4C6}"/>
              </a:ext>
            </a:extLst>
          </p:cNvPr>
          <p:cNvSpPr/>
          <p:nvPr/>
        </p:nvSpPr>
        <p:spPr>
          <a:xfrm>
            <a:off x="-1653986" y="479476"/>
            <a:ext cx="15316200" cy="1282089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8560C0A-24B5-6D00-8D40-E586A3E2D12D}"/>
              </a:ext>
            </a:extLst>
          </p:cNvPr>
          <p:cNvSpPr txBox="1"/>
          <p:nvPr/>
        </p:nvSpPr>
        <p:spPr>
          <a:xfrm>
            <a:off x="4353560" y="857940"/>
            <a:ext cx="348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GENERAL WORKFLOW</a:t>
            </a:r>
          </a:p>
        </p:txBody>
      </p:sp>
      <p:sp>
        <p:nvSpPr>
          <p:cNvPr id="63" name="Preparazione 62">
            <a:extLst>
              <a:ext uri="{FF2B5EF4-FFF2-40B4-BE49-F238E27FC236}">
                <a16:creationId xmlns:a16="http://schemas.microsoft.com/office/drawing/2014/main" id="{7B0EC3F8-6F69-21E8-CBA3-2A4F8AAACCEC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Preparazione 63">
            <a:extLst>
              <a:ext uri="{FF2B5EF4-FFF2-40B4-BE49-F238E27FC236}">
                <a16:creationId xmlns:a16="http://schemas.microsoft.com/office/drawing/2014/main" id="{358C95D0-95C4-ECFF-D60F-92E1CCBB198E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Preparazione 64">
            <a:extLst>
              <a:ext uri="{FF2B5EF4-FFF2-40B4-BE49-F238E27FC236}">
                <a16:creationId xmlns:a16="http://schemas.microsoft.com/office/drawing/2014/main" id="{68FB54B1-D4F1-E618-A98A-9EE487D9F45E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94F09E35-BDB1-D767-7418-6CB4002E0874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22" descr="page1image50281088">
            <a:extLst>
              <a:ext uri="{FF2B5EF4-FFF2-40B4-BE49-F238E27FC236}">
                <a16:creationId xmlns:a16="http://schemas.microsoft.com/office/drawing/2014/main" id="{8E546951-7244-2955-5990-9705A70D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31" y="404007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550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3918E91-1309-289F-CDC7-5D2B05122860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6287A8-E0C0-FEB8-B5F7-DD04AEDCA1F2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A1D8675-3B9F-8B73-8299-7012009C888B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B847B1-6D81-FDBD-C8DB-213FE9273DD6}"/>
              </a:ext>
            </a:extLst>
          </p:cNvPr>
          <p:cNvSpPr txBox="1"/>
          <p:nvPr/>
        </p:nvSpPr>
        <p:spPr>
          <a:xfrm>
            <a:off x="5204617" y="1894547"/>
            <a:ext cx="177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8759F38D-7533-9D74-9DE4-7208B3D44499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Preparazione 28">
            <a:extLst>
              <a:ext uri="{FF2B5EF4-FFF2-40B4-BE49-F238E27FC236}">
                <a16:creationId xmlns:a16="http://schemas.microsoft.com/office/drawing/2014/main" id="{0C893887-D543-6FDD-B19E-55F34601C0D2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Preparazione 30">
            <a:extLst>
              <a:ext uri="{FF2B5EF4-FFF2-40B4-BE49-F238E27FC236}">
                <a16:creationId xmlns:a16="http://schemas.microsoft.com/office/drawing/2014/main" id="{1349E966-9C23-0369-5075-38A25713433D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5031F6A-18E7-201B-B637-65BBF2C74109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22" descr="page1image50281088">
            <a:extLst>
              <a:ext uri="{FF2B5EF4-FFF2-40B4-BE49-F238E27FC236}">
                <a16:creationId xmlns:a16="http://schemas.microsoft.com/office/drawing/2014/main" id="{0D45E24E-4C6F-A4EF-EA94-030CF4B6B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magine 37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5B9CA8D1-5BF9-63F7-C1AF-231677E7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4" y="3169037"/>
            <a:ext cx="10869153" cy="27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3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FDBC38B-90A8-4107-BEBE-DBDBEBDEAD25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reparazione 22">
            <a:extLst>
              <a:ext uri="{FF2B5EF4-FFF2-40B4-BE49-F238E27FC236}">
                <a16:creationId xmlns:a16="http://schemas.microsoft.com/office/drawing/2014/main" id="{2E5EA9F5-A0E3-4A32-DE9C-6550B1984264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Preparazione 23">
            <a:extLst>
              <a:ext uri="{FF2B5EF4-FFF2-40B4-BE49-F238E27FC236}">
                <a16:creationId xmlns:a16="http://schemas.microsoft.com/office/drawing/2014/main" id="{1F878C69-4B67-DEDF-EB09-31C755377C95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reparazione 24">
            <a:extLst>
              <a:ext uri="{FF2B5EF4-FFF2-40B4-BE49-F238E27FC236}">
                <a16:creationId xmlns:a16="http://schemas.microsoft.com/office/drawing/2014/main" id="{B782B1D5-8B3D-062D-D086-7198DC791891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5A86F6E-3888-E352-462E-CDA3E4154B47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Immagine 22" descr="page1image50281088">
            <a:extLst>
              <a:ext uri="{FF2B5EF4-FFF2-40B4-BE49-F238E27FC236}">
                <a16:creationId xmlns:a16="http://schemas.microsoft.com/office/drawing/2014/main" id="{40E75A34-3CD3-7334-A521-CE54B831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2669CAB-DEB4-FBB8-AB59-500AAB8E2FB6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6547BFE-32AA-A260-74AB-304C7A472E5A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22129C6-CC43-1117-5F41-8BEC71C4B060}"/>
              </a:ext>
            </a:extLst>
          </p:cNvPr>
          <p:cNvSpPr txBox="1"/>
          <p:nvPr/>
        </p:nvSpPr>
        <p:spPr>
          <a:xfrm>
            <a:off x="4961215" y="1997834"/>
            <a:ext cx="218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  <p:pic>
        <p:nvPicPr>
          <p:cNvPr id="32" name="Immagine 31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0DC8AD77-9484-6B61-6846-0E0FFD546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27" y="3172296"/>
            <a:ext cx="10646807" cy="28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7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BB5A797-89D8-7D18-B166-353C7B669C1E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Preparazione 28">
            <a:extLst>
              <a:ext uri="{FF2B5EF4-FFF2-40B4-BE49-F238E27FC236}">
                <a16:creationId xmlns:a16="http://schemas.microsoft.com/office/drawing/2014/main" id="{4A4E6A07-6CB3-9962-4630-5526389D22C6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Preparazione 29">
            <a:extLst>
              <a:ext uri="{FF2B5EF4-FFF2-40B4-BE49-F238E27FC236}">
                <a16:creationId xmlns:a16="http://schemas.microsoft.com/office/drawing/2014/main" id="{1BA2E447-B84D-0C8D-8D2E-73F28D62B6E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Preparazione 30">
            <a:extLst>
              <a:ext uri="{FF2B5EF4-FFF2-40B4-BE49-F238E27FC236}">
                <a16:creationId xmlns:a16="http://schemas.microsoft.com/office/drawing/2014/main" id="{0ABB8E82-7479-0ED6-46A8-1A4034E5779C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FC6432E-8D8E-DFCE-E09B-D7C4B174B9F1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22" descr="page1image50281088">
            <a:extLst>
              <a:ext uri="{FF2B5EF4-FFF2-40B4-BE49-F238E27FC236}">
                <a16:creationId xmlns:a16="http://schemas.microsoft.com/office/drawing/2014/main" id="{D1BC2F1A-4424-6520-3340-16E08143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6E870F1-C30B-783E-8C3D-8E7106CF376F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6D5820D-DEB4-2C1C-65CF-30A61B2E9F7B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59707D9-9569-ABA6-66EF-659D4A8E02F6}"/>
              </a:ext>
            </a:extLst>
          </p:cNvPr>
          <p:cNvSpPr txBox="1"/>
          <p:nvPr/>
        </p:nvSpPr>
        <p:spPr>
          <a:xfrm>
            <a:off x="5204617" y="1894547"/>
            <a:ext cx="177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  <p:pic>
        <p:nvPicPr>
          <p:cNvPr id="38" name="Immagine 37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15B7FA53-39C7-2DD5-F980-3A39FB0D3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95" y="3281082"/>
            <a:ext cx="11122272" cy="272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7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9BAD1B8-8AC9-5E23-E29F-C8B82742BDAB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reparazione 22">
            <a:extLst>
              <a:ext uri="{FF2B5EF4-FFF2-40B4-BE49-F238E27FC236}">
                <a16:creationId xmlns:a16="http://schemas.microsoft.com/office/drawing/2014/main" id="{4FDEE7BD-812A-A950-1CC1-52A1D23E1523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Preparazione 23">
            <a:extLst>
              <a:ext uri="{FF2B5EF4-FFF2-40B4-BE49-F238E27FC236}">
                <a16:creationId xmlns:a16="http://schemas.microsoft.com/office/drawing/2014/main" id="{367ADA4D-0C4F-FFAE-2026-24457B4EF8B9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reparazione 24">
            <a:extLst>
              <a:ext uri="{FF2B5EF4-FFF2-40B4-BE49-F238E27FC236}">
                <a16:creationId xmlns:a16="http://schemas.microsoft.com/office/drawing/2014/main" id="{A09DA078-8B9B-A553-7062-13C8D4EFCF32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1E68C28-F3C6-D83B-7D8D-A5D1779EA7D0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22" descr="page1image50281088">
            <a:extLst>
              <a:ext uri="{FF2B5EF4-FFF2-40B4-BE49-F238E27FC236}">
                <a16:creationId xmlns:a16="http://schemas.microsoft.com/office/drawing/2014/main" id="{533AD558-BCB5-F174-1478-0D923535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BBF4F2F-A71F-6F0F-C2B6-4B865CB7BD60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B0D30B0-0550-5DE6-55D6-58C000855E1D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8457C5E-59BB-2EFC-4962-B1D365CD655A}"/>
              </a:ext>
            </a:extLst>
          </p:cNvPr>
          <p:cNvSpPr txBox="1"/>
          <p:nvPr/>
        </p:nvSpPr>
        <p:spPr>
          <a:xfrm>
            <a:off x="4831602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COMBINER</a:t>
            </a:r>
            <a:endParaRPr lang="it-IT" sz="2400" b="1" dirty="0"/>
          </a:p>
        </p:txBody>
      </p:sp>
      <p:pic>
        <p:nvPicPr>
          <p:cNvPr id="35" name="Immagine 34" descr="Immagine che contiene testo, ricevuta, Carattere, bianco&#10;&#10;Descrizione generata automaticamente">
            <a:extLst>
              <a:ext uri="{FF2B5EF4-FFF2-40B4-BE49-F238E27FC236}">
                <a16:creationId xmlns:a16="http://schemas.microsoft.com/office/drawing/2014/main" id="{A0ED7C99-E6F2-6001-0321-C48F5DD29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9" y="2976130"/>
            <a:ext cx="10862992" cy="288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01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CF99E3D-2477-5EF8-1BE4-F27BEAEEACE2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Preparazione 25">
            <a:extLst>
              <a:ext uri="{FF2B5EF4-FFF2-40B4-BE49-F238E27FC236}">
                <a16:creationId xmlns:a16="http://schemas.microsoft.com/office/drawing/2014/main" id="{783EB7D6-8F30-B6BB-20FE-823D5F127D24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Preparazione 26">
            <a:extLst>
              <a:ext uri="{FF2B5EF4-FFF2-40B4-BE49-F238E27FC236}">
                <a16:creationId xmlns:a16="http://schemas.microsoft.com/office/drawing/2014/main" id="{7770C6B2-0C81-52C6-D623-09AF8719EE27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Preparazione 27">
            <a:extLst>
              <a:ext uri="{FF2B5EF4-FFF2-40B4-BE49-F238E27FC236}">
                <a16:creationId xmlns:a16="http://schemas.microsoft.com/office/drawing/2014/main" id="{F6CA023F-5717-4C3D-FB07-5BCD95E2A88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AFE3896-0C42-14F2-D5F8-72A927420D4D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2" descr="page1image50281088">
            <a:extLst>
              <a:ext uri="{FF2B5EF4-FFF2-40B4-BE49-F238E27FC236}">
                <a16:creationId xmlns:a16="http://schemas.microsoft.com/office/drawing/2014/main" id="{52BE5209-CD9C-E290-9EDE-AE422D51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871D171-8E67-9489-A833-BF0061B1FDE0}"/>
              </a:ext>
            </a:extLst>
          </p:cNvPr>
          <p:cNvSpPr txBox="1"/>
          <p:nvPr/>
        </p:nvSpPr>
        <p:spPr>
          <a:xfrm>
            <a:off x="4630421" y="551641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COMBINER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E398FAC-9EAC-1D35-93CF-E0AF307E6C7E}"/>
              </a:ext>
            </a:extLst>
          </p:cNvPr>
          <p:cNvSpPr txBox="1"/>
          <p:nvPr/>
        </p:nvSpPr>
        <p:spPr>
          <a:xfrm>
            <a:off x="4118394" y="113285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LETTER FREQUENCY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AA90BF7-ABC9-4EF6-4DB1-FC287E088BEA}"/>
              </a:ext>
            </a:extLst>
          </p:cNvPr>
          <p:cNvSpPr txBox="1"/>
          <p:nvPr/>
        </p:nvSpPr>
        <p:spPr>
          <a:xfrm>
            <a:off x="5030766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REDUCER</a:t>
            </a:r>
            <a:endParaRPr lang="it-IT" sz="2400" b="1" dirty="0"/>
          </a:p>
        </p:txBody>
      </p:sp>
      <p:pic>
        <p:nvPicPr>
          <p:cNvPr id="35" name="Immagine 34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ABD2D41B-3FFD-DBFC-B3E1-D9590876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00" y="2973296"/>
            <a:ext cx="10635662" cy="31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71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17ED1B67-F6C4-5EEF-67AE-0C3E94CECC8A}"/>
              </a:ext>
            </a:extLst>
          </p:cNvPr>
          <p:cNvSpPr/>
          <p:nvPr/>
        </p:nvSpPr>
        <p:spPr>
          <a:xfrm>
            <a:off x="-1653986" y="479476"/>
            <a:ext cx="15316200" cy="7224656"/>
          </a:xfrm>
          <a:prstGeom prst="roundRect">
            <a:avLst/>
          </a:prstGeom>
          <a:gradFill flip="none" rotWithShape="1">
            <a:gsLst>
              <a:gs pos="20000">
                <a:schemeClr val="accent6">
                  <a:lumMod val="67000"/>
                </a:schemeClr>
              </a:gs>
              <a:gs pos="71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Preparazione 18">
            <a:extLst>
              <a:ext uri="{FF2B5EF4-FFF2-40B4-BE49-F238E27FC236}">
                <a16:creationId xmlns:a16="http://schemas.microsoft.com/office/drawing/2014/main" id="{305E5A36-1AD3-2D48-9E0F-3B92458542DF}"/>
              </a:ext>
            </a:extLst>
          </p:cNvPr>
          <p:cNvSpPr/>
          <p:nvPr/>
        </p:nvSpPr>
        <p:spPr>
          <a:xfrm>
            <a:off x="0" y="281356"/>
            <a:ext cx="7975002" cy="198120"/>
          </a:xfrm>
          <a:prstGeom prst="flowChartPreparat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reparazione 19">
            <a:extLst>
              <a:ext uri="{FF2B5EF4-FFF2-40B4-BE49-F238E27FC236}">
                <a16:creationId xmlns:a16="http://schemas.microsoft.com/office/drawing/2014/main" id="{CBB14A2D-8B27-3FB6-A74A-42F6DC244D4F}"/>
              </a:ext>
            </a:extLst>
          </p:cNvPr>
          <p:cNvSpPr/>
          <p:nvPr/>
        </p:nvSpPr>
        <p:spPr>
          <a:xfrm>
            <a:off x="7975002" y="281356"/>
            <a:ext cx="2123739" cy="19812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Preparazione 20">
            <a:extLst>
              <a:ext uri="{FF2B5EF4-FFF2-40B4-BE49-F238E27FC236}">
                <a16:creationId xmlns:a16="http://schemas.microsoft.com/office/drawing/2014/main" id="{51BC51F1-0AD2-442B-5B52-0F903650F5A0}"/>
              </a:ext>
            </a:extLst>
          </p:cNvPr>
          <p:cNvSpPr/>
          <p:nvPr/>
        </p:nvSpPr>
        <p:spPr>
          <a:xfrm>
            <a:off x="10098741" y="281356"/>
            <a:ext cx="2123739" cy="198120"/>
          </a:xfrm>
          <a:prstGeom prst="flowChartPreparat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D98C87E-BB20-47C8-3EFE-C61B80AA58E3}"/>
              </a:ext>
            </a:extLst>
          </p:cNvPr>
          <p:cNvSpPr/>
          <p:nvPr/>
        </p:nvSpPr>
        <p:spPr>
          <a:xfrm>
            <a:off x="10437313" y="-23591"/>
            <a:ext cx="673549" cy="1156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22" descr="page1image50281088">
            <a:extLst>
              <a:ext uri="{FF2B5EF4-FFF2-40B4-BE49-F238E27FC236}">
                <a16:creationId xmlns:a16="http://schemas.microsoft.com/office/drawing/2014/main" id="{1CBEA32B-0CC4-9D96-9148-57356CEF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91" y="380416"/>
            <a:ext cx="561194" cy="5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61CB09-480F-468E-A041-717123C8FFF4}"/>
              </a:ext>
            </a:extLst>
          </p:cNvPr>
          <p:cNvSpPr txBox="1"/>
          <p:nvPr/>
        </p:nvSpPr>
        <p:spPr>
          <a:xfrm>
            <a:off x="289560" y="131543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92FE8F-BD5B-0A86-1BD9-6C779767CAF2}"/>
              </a:ext>
            </a:extLst>
          </p:cNvPr>
          <p:cNvSpPr txBox="1"/>
          <p:nvPr/>
        </p:nvSpPr>
        <p:spPr>
          <a:xfrm>
            <a:off x="3309251" y="563662"/>
            <a:ext cx="5140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INMAPPING COMBINING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1052290-BA0E-ED98-1F1F-A01025B6D143}"/>
              </a:ext>
            </a:extLst>
          </p:cNvPr>
          <p:cNvSpPr txBox="1"/>
          <p:nvPr/>
        </p:nvSpPr>
        <p:spPr>
          <a:xfrm>
            <a:off x="3907869" y="1167515"/>
            <a:ext cx="39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</a:rPr>
              <a:t>TOTAL LETTER COUNT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75FC972-D632-8A41-E74A-5159431052CC}"/>
              </a:ext>
            </a:extLst>
          </p:cNvPr>
          <p:cNvSpPr txBox="1"/>
          <p:nvPr/>
        </p:nvSpPr>
        <p:spPr>
          <a:xfrm>
            <a:off x="5030766" y="1912906"/>
            <a:ext cx="23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MAPPER</a:t>
            </a:r>
            <a:endParaRPr lang="it-IT" sz="2400" b="1" dirty="0"/>
          </a:p>
        </p:txBody>
      </p:sp>
      <p:pic>
        <p:nvPicPr>
          <p:cNvPr id="31" name="Immagine 30" descr="Immagine che contiene testo, ricevuta, Carattere, algebra&#10;&#10;Descrizione generata automaticamente">
            <a:extLst>
              <a:ext uri="{FF2B5EF4-FFF2-40B4-BE49-F238E27FC236}">
                <a16:creationId xmlns:a16="http://schemas.microsoft.com/office/drawing/2014/main" id="{6F6D674E-BE78-8E55-9F7B-F5A843C3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45" y="2915822"/>
            <a:ext cx="10870710" cy="337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44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Riunioni ione">
  <a:themeElements>
    <a:clrScheme name="Riunioni ione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5456</TotalTime>
  <Words>286</Words>
  <Application>Microsoft Macintosh PowerPoint</Application>
  <PresentationFormat>Widescreen</PresentationFormat>
  <Paragraphs>111</Paragraphs>
  <Slides>25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Aptos</vt:lpstr>
      <vt:lpstr>Arial</vt:lpstr>
      <vt:lpstr>Century Gothic</vt:lpstr>
      <vt:lpstr>Impact</vt:lpstr>
      <vt:lpstr>Wingdings 3</vt:lpstr>
      <vt:lpstr>BrushVTI</vt:lpstr>
      <vt:lpstr>Riunioni ione</vt:lpstr>
      <vt:lpstr>Presentazione standard di PowerPoint</vt:lpstr>
      <vt:lpstr>LETTER FREQUENCY ANALYSIS THROUGH HADOOP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Rossana Antonella Sacco</dc:creator>
  <cp:lastModifiedBy>Rossana Antonella Sacco</cp:lastModifiedBy>
  <cp:revision>3</cp:revision>
  <dcterms:created xsi:type="dcterms:W3CDTF">2024-06-22T14:23:48Z</dcterms:created>
  <dcterms:modified xsi:type="dcterms:W3CDTF">2024-06-26T09:19:56Z</dcterms:modified>
</cp:coreProperties>
</file>